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374" r:id="rId2"/>
    <p:sldId id="313" r:id="rId3"/>
    <p:sldId id="360" r:id="rId4"/>
    <p:sldId id="361" r:id="rId5"/>
    <p:sldId id="362" r:id="rId6"/>
    <p:sldId id="382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401" r:id="rId19"/>
    <p:sldId id="398" r:id="rId20"/>
    <p:sldId id="395" r:id="rId21"/>
    <p:sldId id="396" r:id="rId22"/>
    <p:sldId id="399" r:id="rId23"/>
    <p:sldId id="400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/>
        </p14:section>
        <p14:section name="Main Pages" id="{2D6216EE-085B-1D4F-9148-1C95E9B04113}">
          <p14:sldIdLst>
            <p14:sldId id="374"/>
            <p14:sldId id="313"/>
            <p14:sldId id="360"/>
            <p14:sldId id="361"/>
            <p14:sldId id="362"/>
            <p14:sldId id="382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401"/>
            <p14:sldId id="398"/>
            <p14:sldId id="395"/>
            <p14:sldId id="396"/>
            <p14:sldId id="399"/>
            <p14:sldId id="400"/>
          </p14:sldIdLst>
        </p14:section>
        <p14:section name="End Pages" id="{3602EDAD-CAB5-8D49-BB7B-9D76B042243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76DEA"/>
    <a:srgbClr val="D4E6FF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9"/>
    <p:restoredTop sz="84186" autoAdjust="0"/>
  </p:normalViewPr>
  <p:slideViewPr>
    <p:cSldViewPr snapToGrid="0" snapToObjects="1">
      <p:cViewPr varScale="1">
        <p:scale>
          <a:sx n="97" d="100"/>
          <a:sy n="97" d="100"/>
        </p:scale>
        <p:origin x="1290" y="552"/>
      </p:cViewPr>
      <p:guideLst/>
    </p:cSldViewPr>
  </p:slideViewPr>
  <p:notesTextViewPr>
    <p:cViewPr>
      <p:scale>
        <a:sx n="125" d="100"/>
        <a:sy n="125" d="100"/>
      </p:scale>
      <p:origin x="0" y="-30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(Time Limit : 10 sec)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09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Следующим шагом было создание</a:t>
            </a:r>
            <a:r>
              <a:rPr lang="ru-RU" baseline="0" dirty="0" smtClean="0"/>
              <a:t> масок, по которым применялись модификаторы наращивания высоты в нужных областях, затем применены модификаторы мягких краёв, обрывов и эрозии для получения различных структур на склонах, а также выравнивания и высушивания для сглаживания «плоских» поверхностей. После этого с помощью ручной настройки были придан финальный вид.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</a:t>
            </a:r>
            <a:r>
              <a:rPr lang="ru-RU" baseline="0" dirty="0" smtClean="0"/>
              <a:t>20</a:t>
            </a:r>
            <a:r>
              <a:rPr lang="en-US" baseline="0" dirty="0" smtClean="0"/>
              <a:t> sec | Cumulative = </a:t>
            </a:r>
            <a:r>
              <a:rPr lang="ru-RU" baseline="0" dirty="0" smtClean="0"/>
              <a:t>2</a:t>
            </a:r>
            <a:r>
              <a:rPr lang="en-US" baseline="0" dirty="0" smtClean="0"/>
              <a:t>m, </a:t>
            </a:r>
            <a:r>
              <a:rPr lang="ru-RU" baseline="0" dirty="0" smtClean="0"/>
              <a:t>30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325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Для создания материалов ландшафта существуют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 основных способа – при помощи градиентов и при помощи текстур.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Градиентный метод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предполагает использование ячеек, каждая из которых позволяет определить палитру цветов и область.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Текстурный метод требует импортировать в программу ключевых компонентов материала.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Одновременным преимуществом и недостатком этого метода перед градиентным является возможность и необходимость точного задания параметров того как материал ляжет на указанную поверхность.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Были добавлены 6 текстур материалов – лесного наста, снега, гор, песка, каменной поверхности и травы.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30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3</a:t>
            </a:r>
            <a:r>
              <a:rPr lang="en-US" baseline="0" dirty="0" smtClean="0"/>
              <a:t>m, </a:t>
            </a:r>
            <a:r>
              <a:rPr lang="ru-RU" baseline="0" dirty="0" smtClean="0"/>
              <a:t>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47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экспорта всех использованных материалов и геометрических параметров ландшафта, была получена карта внутри </a:t>
            </a:r>
            <a:r>
              <a:rPr lang="en-US" baseline="0" dirty="0" smtClean="0"/>
              <a:t>Unreal Engine </a:t>
            </a:r>
            <a:r>
              <a:rPr lang="ru-RU" baseline="0" dirty="0" smtClean="0"/>
              <a:t>5 представленная на левом рисунке.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Подобный вид обусловлен отсутствием переноса использованных материалов. После ручного добавления всех необходимых связей между ландшафтом и материалами, с помощью данных перенесённых из </a:t>
            </a:r>
            <a:r>
              <a:rPr lang="en-US" baseline="0" dirty="0" smtClean="0"/>
              <a:t>World Creator 3 </a:t>
            </a:r>
            <a:r>
              <a:rPr lang="ru-RU" baseline="0" dirty="0" smtClean="0"/>
              <a:t>была получена следующая карта (на рисунок справа).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3</a:t>
            </a:r>
            <a:r>
              <a:rPr lang="en-US" baseline="0" dirty="0" smtClean="0"/>
              <a:t>m, </a:t>
            </a:r>
            <a:r>
              <a:rPr lang="ru-RU" baseline="0" dirty="0" smtClean="0"/>
              <a:t>20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216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добавления объектов в проект необходимо либо их включение из внешних общедоступных источников либо самостоятельное создание моделей.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Средства </a:t>
            </a:r>
            <a:r>
              <a:rPr lang="en-US" baseline="0" dirty="0" smtClean="0"/>
              <a:t>Unreal Engine 5 </a:t>
            </a:r>
            <a:r>
              <a:rPr lang="ru-RU" baseline="0" dirty="0" smtClean="0"/>
              <a:t>позволяют создавать 3</a:t>
            </a:r>
            <a:r>
              <a:rPr lang="en-US" baseline="0" dirty="0" smtClean="0"/>
              <a:t>d</a:t>
            </a:r>
            <a:r>
              <a:rPr lang="ru-RU" baseline="0" dirty="0" smtClean="0"/>
              <a:t>-модели в пределах инструментов программы, однако лучше всего для этого подходят специализированное ПО, например </a:t>
            </a:r>
            <a:r>
              <a:rPr lang="en-US" baseline="0" dirty="0" smtClean="0"/>
              <a:t>Blender.</a:t>
            </a: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В рамках работы были исследованы 2 основных метода 3</a:t>
            </a:r>
            <a:r>
              <a:rPr lang="en-US" baseline="0" dirty="0" smtClean="0"/>
              <a:t>d-</a:t>
            </a:r>
            <a:r>
              <a:rPr lang="ru-RU" baseline="0" dirty="0" smtClean="0"/>
              <a:t>моделирования: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Блоковый метод и скульптинг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</a:t>
            </a:r>
            <a:r>
              <a:rPr lang="en-US" baseline="0" dirty="0" smtClean="0"/>
              <a:t>:</a:t>
            </a:r>
            <a:r>
              <a:rPr lang="ru-RU" baseline="0" dirty="0" smtClean="0"/>
              <a:t> 25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3</a:t>
            </a:r>
            <a:r>
              <a:rPr lang="en-US" baseline="0" dirty="0" smtClean="0"/>
              <a:t>m, </a:t>
            </a:r>
            <a:r>
              <a:rPr lang="ru-RU" baseline="0" dirty="0" smtClean="0"/>
              <a:t>45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90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Создание блоковым методом предполагает добавление ряда примитивных объектов, имеющих наиболее схожую форму с конечным результатом и постепенную их модификацию.</a:t>
            </a:r>
          </a:p>
          <a:p>
            <a:r>
              <a:rPr lang="ru-RU" baseline="0" dirty="0" smtClean="0"/>
              <a:t>На первом этапе был произведён «блокинг» - добавление базовых элементов и придание приближенной формы.</a:t>
            </a:r>
          </a:p>
          <a:p>
            <a:r>
              <a:rPr lang="ru-RU" baseline="0" dirty="0" smtClean="0"/>
              <a:t>На втором этапе было добавлено всё необходимо наполнения и созданы требуемые копии объектов.</a:t>
            </a:r>
          </a:p>
          <a:p>
            <a:r>
              <a:rPr lang="ru-RU" baseline="0" dirty="0" smtClean="0"/>
              <a:t>На третьем этапе все объекты были детализированы и сглажены.</a:t>
            </a:r>
          </a:p>
          <a:p>
            <a:r>
              <a:rPr lang="ru-RU" baseline="0" dirty="0" smtClean="0"/>
              <a:t>На четвёртом этапе были добавлены источники света.</a:t>
            </a:r>
          </a:p>
          <a:p>
            <a:r>
              <a:rPr lang="ru-RU" baseline="0" dirty="0" smtClean="0"/>
              <a:t>После этого был произведён рендер сцены.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40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4</a:t>
            </a:r>
            <a:r>
              <a:rPr lang="en-US" baseline="0" dirty="0" smtClean="0"/>
              <a:t>m, </a:t>
            </a:r>
            <a:r>
              <a:rPr lang="ru-RU" baseline="0" dirty="0" smtClean="0"/>
              <a:t>25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91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Для создания конечного объекта данным методом требуется создать первоначальные формы с помощью базовых объектов и затем редактировать их через режим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Sculpting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Первоначально для моделирования были созданы несколько сфер для головы, тела, ушей, глаз, носа и лап,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после чего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сферы были растянуты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наращены в нужных местах.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втором этапе было произведено уточнение форм и граней.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третьем этапе были наложены материалы.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был получен финальный рендер сцены.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30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4</a:t>
            </a:r>
            <a:r>
              <a:rPr lang="en-US" baseline="0" dirty="0" smtClean="0"/>
              <a:t>m, </a:t>
            </a:r>
            <a:r>
              <a:rPr lang="ru-RU" baseline="0" dirty="0" smtClean="0"/>
              <a:t>55</a:t>
            </a:r>
            <a:r>
              <a:rPr lang="en-US" baseline="0" dirty="0" smtClean="0"/>
              <a:t> sec)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786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создания базовой сцены и импорта полученных материалов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были получены конечные сцены рендера в среде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Экспорт моделей произошёл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корректно в обоих случаях однако конечный результаты отображения отличались по нескольким причинам.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Разница между результатами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первом случае во многом обусловлена несоответствием инструментов и технологий освещения между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Blender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Unreal.</a:t>
            </a: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 втором случае в среде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 5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отсутствует нативная поддержка шерсти, из-за чего она некорректно отображается.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25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5</a:t>
            </a:r>
            <a:r>
              <a:rPr lang="en-US" baseline="0" dirty="0" smtClean="0"/>
              <a:t>m, </a:t>
            </a:r>
            <a:r>
              <a:rPr lang="ru-RU" baseline="0" dirty="0" smtClean="0"/>
              <a:t>20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544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добавления воды в сцену были использованы плоскости, поверхности которых симулируют эффект волн и обладают свойствами затухания света и полупрозрачности.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этого в сцену были добавлены объекты деревьев. На данной итерации проекта у деревьев отключены тени, поскольку было задействовано слишком много ресурсов и требовалась оптимизация.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5</a:t>
            </a:r>
            <a:r>
              <a:rPr lang="en-US" baseline="0" dirty="0" smtClean="0"/>
              <a:t>m, </a:t>
            </a:r>
            <a:r>
              <a:rPr lang="ru-RU" baseline="0" dirty="0" smtClean="0"/>
              <a:t>40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475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В рамках поставленной задачи, необходима разработка элементов характерных проектам жанра </a:t>
            </a:r>
            <a:r>
              <a:rPr lang="en-US" baseline="0" dirty="0" smtClean="0"/>
              <a:t>RPG. </a:t>
            </a: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подобных систем пользовательское наблюдение как правило осуществляется при помощи камеры с следующими характеристиками: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Добавление необходимого функционала осуществимо при использования добавления связи камеры с перемещающейся невидимой точкой под статическим углом с возможностью изменения расстояния. При этом осуществление перемещения при помощи клавиш происходит за счёт вызова соответствующих событий и последующего изменения координат точки наблюдения.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25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6</a:t>
            </a:r>
            <a:r>
              <a:rPr lang="en-US" baseline="0" dirty="0" smtClean="0"/>
              <a:t>m, </a:t>
            </a:r>
            <a:r>
              <a:rPr lang="ru-RU" baseline="0" dirty="0" smtClean="0"/>
              <a:t>05</a:t>
            </a:r>
            <a:r>
              <a:rPr lang="en-US" baseline="0" dirty="0" smtClean="0"/>
              <a:t> sec</a:t>
            </a:r>
            <a:r>
              <a:rPr lang="en-US" baseline="0" dirty="0" smtClean="0"/>
              <a:t>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495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добавления системы инвентаря необходимо создания структуры хранения данных, способной передавать и хранить всю необходимую информацию об объекте.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Далее при помощи встроенного инструмента создания 2</a:t>
            </a:r>
            <a:r>
              <a:rPr lang="en-US" baseline="0" dirty="0" smtClean="0"/>
              <a:t>d-</a:t>
            </a:r>
            <a:r>
              <a:rPr lang="ru-RU" baseline="0" dirty="0" smtClean="0"/>
              <a:t>элементов – </a:t>
            </a:r>
            <a:r>
              <a:rPr lang="en-US" baseline="0" dirty="0" smtClean="0"/>
              <a:t>UMG, </a:t>
            </a:r>
            <a:r>
              <a:rPr lang="ru-RU" baseline="0" dirty="0" smtClean="0"/>
              <a:t>были созданы элементы панели инвентаря, его динамических ячеек и статусной панели.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этого разработана система загрузки и разгрузки элементов инвентаря исходя из данных используемой структуры.</a:t>
            </a: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baseline="0" dirty="0" smtClean="0"/>
              <a:t>Time Limit :  </a:t>
            </a:r>
            <a:r>
              <a:rPr lang="ru-RU" baseline="0" dirty="0" smtClean="0"/>
              <a:t>20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6</a:t>
            </a:r>
            <a:r>
              <a:rPr lang="en-US" baseline="0" dirty="0" smtClean="0"/>
              <a:t>m, </a:t>
            </a:r>
            <a:r>
              <a:rPr lang="ru-RU" baseline="0" dirty="0" smtClean="0"/>
              <a:t>25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543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Целями</a:t>
            </a:r>
            <a:r>
              <a:rPr lang="ru-RU" baseline="0" dirty="0" smtClean="0"/>
              <a:t> представленной работы являлись </a:t>
            </a:r>
            <a:r>
              <a:rPr lang="ru-RU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создания ландшафтов, разработка элементов проектов типа </a:t>
            </a:r>
            <a:r>
              <a:rPr lang="en-US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1200" dirty="0" smtClean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120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исследование эффективности и качества доступных современных</a:t>
            </a:r>
            <a:r>
              <a:rPr lang="ru-RU" sz="1200" baseline="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120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методов оптимизации в</a:t>
            </a:r>
            <a:r>
              <a:rPr lang="ru-RU" sz="1200" baseline="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рамках поставленных задач.</a:t>
            </a:r>
          </a:p>
          <a:p>
            <a:endParaRPr lang="ru-RU" sz="1200" baseline="0" dirty="0" smtClean="0">
              <a:effectLst/>
            </a:endParaRPr>
          </a:p>
          <a:p>
            <a:r>
              <a:rPr lang="ru-RU" sz="1200" baseline="0" dirty="0" smtClean="0">
                <a:effectLst/>
              </a:rPr>
              <a:t>Задачами были: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b="0" i="0" u="none" strike="noStrike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Исследовать доступные методы создания ландшафта (</a:t>
            </a:r>
            <a:r>
              <a:rPr lang="en-US" sz="1200" b="0" i="0" u="none" strike="noStrike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 Machine, World Creator, Gaea)</a:t>
            </a:r>
            <a:r>
              <a:rPr lang="ru-RU" sz="1200" b="0" i="0" u="none" strike="noStrike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sz="1200" b="0" i="0" u="none" strike="noStrike" dirty="0" smtClean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Создать и адаптировать ландшафт для создание карты в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Unreal Engine 5;</a:t>
            </a:r>
            <a:endParaRPr lang="ru-RU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Изучить методы 3</a:t>
            </a:r>
            <a:r>
              <a:rPr lang="en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d-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моделирования и способы интеграции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3d-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объектов в среду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UE5;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Добавить характерные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RPG 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проектам элементы пользовательского взаимодействия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Провести оптимизацию наиболее ресурсоёмких элементов проекта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aseline="0" dirty="0" smtClean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25 sec | Cumulative : 35 sec)</a:t>
            </a:r>
            <a:endParaRPr lang="en-RU" dirty="0" smtClean="0"/>
          </a:p>
          <a:p>
            <a:pPr marL="0" indent="0" algn="l" rtl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233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Для проведения оптимизации ландшафта из сцены были скрыты все второстепенные объекты и оставлен только объект ландшафта.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Далее в режиме отображения сетки были получены результаты производительности в среднем 5</a:t>
            </a:r>
            <a:r>
              <a:rPr lang="en-US" baseline="0" dirty="0" smtClean="0"/>
              <a:t>9</a:t>
            </a:r>
            <a:r>
              <a:rPr lang="ru-RU" baseline="0" dirty="0" smtClean="0"/>
              <a:t> </a:t>
            </a:r>
            <a:r>
              <a:rPr lang="en-US" baseline="0" dirty="0" smtClean="0"/>
              <a:t>FPS. </a:t>
            </a:r>
            <a:r>
              <a:rPr lang="ru-RU" baseline="0" dirty="0" smtClean="0"/>
              <a:t>Данная цифра позволяет определить что подобная детализация ландшафта оказывает существенное влияние на производительность.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уменьшения детализации сетки был получен результат в 120</a:t>
            </a:r>
            <a:r>
              <a:rPr lang="en-US" baseline="0" dirty="0" smtClean="0"/>
              <a:t>FPS, </a:t>
            </a:r>
            <a:r>
              <a:rPr lang="ru-RU" baseline="0" dirty="0" smtClean="0"/>
              <a:t>являющийся максимальным установленным системой, что свидетельствует о том что в дальнейшем влиянием непосредственно структуры ландшафта на производительность сцены можно пренебречь.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25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6</a:t>
            </a:r>
            <a:r>
              <a:rPr lang="en-US" baseline="0" dirty="0" smtClean="0"/>
              <a:t>m, </a:t>
            </a:r>
            <a:r>
              <a:rPr lang="ru-RU" baseline="0" dirty="0" smtClean="0"/>
              <a:t>50</a:t>
            </a:r>
            <a:r>
              <a:rPr lang="en-US" baseline="0" dirty="0" smtClean="0"/>
              <a:t> 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71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После этого было использование инстанцирование одинаковых объектов растительности, проведена ручная настройка дальности рендеринга объектов при использовании ракурсов с перекрывающимися объектами и изменены параметры детализации теней.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В среднем после применения методов оптимизации </a:t>
            </a:r>
            <a:r>
              <a:rPr lang="ru-RU" baseline="0" dirty="0" smtClean="0"/>
              <a:t>в вспомогательной сцене наблюдается </a:t>
            </a:r>
            <a:r>
              <a:rPr lang="ru-RU" baseline="0" dirty="0" smtClean="0"/>
              <a:t>рост производительности </a:t>
            </a:r>
            <a:r>
              <a:rPr lang="ru-RU" baseline="0" dirty="0" smtClean="0"/>
              <a:t>в районе </a:t>
            </a:r>
            <a:r>
              <a:rPr lang="ru-RU" baseline="0" dirty="0" smtClean="0"/>
              <a:t>70%.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7</a:t>
            </a:r>
            <a:r>
              <a:rPr lang="en-US" baseline="0" dirty="0" smtClean="0"/>
              <a:t>m</a:t>
            </a:r>
            <a:r>
              <a:rPr lang="en-US" baseline="0" dirty="0" smtClean="0"/>
              <a:t>, </a:t>
            </a:r>
            <a:r>
              <a:rPr lang="ru-RU" baseline="0" dirty="0" smtClean="0"/>
              <a:t>10</a:t>
            </a:r>
            <a:r>
              <a:rPr lang="en-US" baseline="0" dirty="0" smtClean="0"/>
              <a:t> </a:t>
            </a:r>
            <a:r>
              <a:rPr lang="en-US" baseline="0" dirty="0" smtClean="0"/>
              <a:t>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419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 smtClean="0"/>
              <a:t>В итоге был получен следующий финальный вид сцен для свободной и фиксированной камер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10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7</a:t>
            </a:r>
            <a:r>
              <a:rPr lang="en-US" baseline="0" dirty="0" smtClean="0"/>
              <a:t>m</a:t>
            </a:r>
            <a:r>
              <a:rPr lang="en-US" baseline="0" dirty="0" smtClean="0"/>
              <a:t>, </a:t>
            </a:r>
            <a:r>
              <a:rPr lang="ru-RU" baseline="0" dirty="0" smtClean="0"/>
              <a:t>20</a:t>
            </a:r>
            <a:r>
              <a:rPr lang="en-US" baseline="0" dirty="0" smtClean="0"/>
              <a:t> </a:t>
            </a:r>
            <a:r>
              <a:rPr lang="en-US" baseline="0" dirty="0" smtClean="0"/>
              <a:t>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240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рамках</a:t>
            </a:r>
            <a:r>
              <a:rPr lang="ru-RU" baseline="0" dirty="0" smtClean="0"/>
              <a:t> данной работы были достигнуты поставленные цели исследования и применения методов создания ландшафта, разработаны необходимые объекты и элементы пользовательского интерфейса, проведена оптимизация ресурсозатратных объектов проекта.</a:t>
            </a:r>
            <a:endParaRPr lang="ru-RU" sz="1200" baseline="0" dirty="0" smtClean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ru-RU" sz="1200" baseline="0" dirty="0" smtClean="0">
              <a:effectLst/>
            </a:endParaRPr>
          </a:p>
          <a:p>
            <a:r>
              <a:rPr lang="ru-RU" sz="1200" baseline="0" dirty="0" smtClean="0">
                <a:effectLst/>
              </a:rPr>
              <a:t>А также были выполнены все поставленные задачи.</a:t>
            </a:r>
          </a:p>
          <a:p>
            <a:endParaRPr lang="ru-RU" sz="1200" baseline="0" dirty="0" smtClean="0">
              <a:effectLst/>
            </a:endParaRPr>
          </a:p>
          <a:p>
            <a:r>
              <a:rPr lang="ru-RU" sz="1200" baseline="0" dirty="0" smtClean="0">
                <a:effectLst/>
              </a:rPr>
              <a:t>На этом у меня всё, большое спасибо за внимание, я готов отвечать на ваши </a:t>
            </a:r>
            <a:r>
              <a:rPr lang="ru-RU" sz="1200" baseline="0" smtClean="0">
                <a:effectLst/>
              </a:rPr>
              <a:t>вопросы.</a:t>
            </a:r>
          </a:p>
          <a:p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 </a:t>
            </a:r>
            <a:r>
              <a:rPr lang="ru-RU" baseline="0" dirty="0" smtClean="0"/>
              <a:t>25 </a:t>
            </a:r>
            <a:r>
              <a:rPr lang="en-US" baseline="0" dirty="0" smtClean="0"/>
              <a:t>sec | Cumulative = </a:t>
            </a:r>
            <a:r>
              <a:rPr lang="ru-RU" baseline="0" dirty="0" smtClean="0"/>
              <a:t>7</a:t>
            </a:r>
            <a:r>
              <a:rPr lang="en-US" baseline="0" dirty="0" smtClean="0"/>
              <a:t>m</a:t>
            </a:r>
            <a:r>
              <a:rPr lang="en-US" baseline="0" dirty="0" smtClean="0"/>
              <a:t>, </a:t>
            </a:r>
            <a:r>
              <a:rPr lang="ru-RU" baseline="0" dirty="0" smtClean="0"/>
              <a:t>45</a:t>
            </a:r>
            <a:r>
              <a:rPr lang="en-US" baseline="0" dirty="0" smtClean="0"/>
              <a:t> </a:t>
            </a:r>
            <a:r>
              <a:rPr lang="en-US" baseline="0" dirty="0" smtClean="0"/>
              <a:t>sec)</a:t>
            </a:r>
            <a:endParaRPr lang="ru-RU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87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 smtClean="0"/>
              <a:t>Актуальность работы во многом заключается непосредственно</a:t>
            </a:r>
            <a:r>
              <a:rPr lang="ru-RU" sz="1200" baseline="0" dirty="0" smtClean="0"/>
              <a:t> в рассмотренных задачах и встреченных проблемах реализации.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smtClean="0"/>
              <a:t>Создание 3</a:t>
            </a:r>
            <a:r>
              <a:rPr lang="en-US" sz="1200" dirty="0" smtClean="0"/>
              <a:t>D-</a:t>
            </a:r>
            <a:r>
              <a:rPr lang="ru-RU" sz="1200" baseline="0" dirty="0" smtClean="0"/>
              <a:t>моделей</a:t>
            </a:r>
            <a:r>
              <a:rPr lang="ru-RU" sz="1200" dirty="0" smtClean="0"/>
              <a:t> ландшафтов имеет применения в</a:t>
            </a:r>
            <a:r>
              <a:rPr lang="ru-RU" sz="1200" baseline="0" dirty="0" smtClean="0"/>
              <a:t>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2</a:t>
            </a:r>
            <a:r>
              <a:rPr lang="en-US" sz="1200" baseline="0" dirty="0" smtClean="0"/>
              <a:t>D</a:t>
            </a:r>
            <a:r>
              <a:rPr lang="ru-RU" sz="1200" baseline="0" dirty="0" smtClean="0"/>
              <a:t> и </a:t>
            </a:r>
            <a:r>
              <a:rPr lang="en-US" sz="1200" baseline="0" dirty="0" smtClean="0"/>
              <a:t>3D </a:t>
            </a:r>
            <a:r>
              <a:rPr lang="ru-RU" sz="1200" baseline="0" dirty="0" smtClean="0"/>
              <a:t>сцен</a:t>
            </a:r>
            <a:r>
              <a:rPr lang="en-US" sz="1200" baseline="0" dirty="0" smtClean="0"/>
              <a:t>;</a:t>
            </a:r>
            <a:endParaRPr lang="ru-RU" sz="12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 smtClean="0"/>
              <a:t>3D-</a:t>
            </a:r>
            <a:r>
              <a:rPr lang="ru-RU" sz="1200" baseline="0" dirty="0" smtClean="0"/>
              <a:t>моделирование применяется для всевозможных задач визуализации, симуляции и проектирования</a:t>
            </a:r>
            <a:r>
              <a:rPr lang="en-US" sz="1200" baseline="0" dirty="0" smtClean="0"/>
              <a:t>;</a:t>
            </a:r>
            <a:endParaRPr lang="ru-RU" sz="12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aseline="0" dirty="0" smtClean="0"/>
              <a:t>Сам движок </a:t>
            </a:r>
            <a:r>
              <a:rPr lang="en-US" sz="1200" baseline="0" dirty="0" smtClean="0"/>
              <a:t>Unreal Engine 5 </a:t>
            </a:r>
            <a:r>
              <a:rPr lang="ru-RU" sz="1200" baseline="0" dirty="0" smtClean="0"/>
              <a:t>на данный момент является лучшим аналогом в свободном доступе и умение работы с ним высоко ценится среди специалистов области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компьютерной графики</a:t>
            </a:r>
            <a:r>
              <a:rPr lang="en-US" sz="1200" baseline="0" dirty="0" smtClean="0"/>
              <a:t>;</a:t>
            </a:r>
            <a:endParaRPr lang="ru-RU" sz="12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Также крайне</a:t>
            </a:r>
            <a:r>
              <a:rPr lang="ru-RU" baseline="0" dirty="0" smtClean="0"/>
              <a:t> важны м</a:t>
            </a:r>
            <a:r>
              <a:rPr lang="ru-RU" dirty="0" smtClean="0"/>
              <a:t>етоды повышения производительности в условиях роста детализации 3D-объектов и их</a:t>
            </a:r>
            <a:r>
              <a:rPr lang="ru-RU" baseline="0" dirty="0" smtClean="0"/>
              <a:t> </a:t>
            </a:r>
            <a:r>
              <a:rPr lang="ru-RU" dirty="0" smtClean="0"/>
              <a:t>ресурсозатратности.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15 sec | Cumulative : 50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80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Нужно ли здесь что-то пояснять</a:t>
            </a:r>
            <a:r>
              <a:rPr lang="ru-RU" b="1" baseline="0" dirty="0" smtClean="0"/>
              <a:t> или просто показать слайд </a:t>
            </a:r>
            <a:r>
              <a:rPr lang="en-US" b="1" baseline="0" dirty="0" smtClean="0"/>
              <a:t>(</a:t>
            </a:r>
            <a:r>
              <a:rPr lang="ru-RU" b="1" baseline="0" dirty="0" smtClean="0"/>
              <a:t>секунд </a:t>
            </a:r>
            <a:r>
              <a:rPr lang="en-US" b="1" baseline="0" dirty="0" smtClean="0"/>
              <a:t>≈</a:t>
            </a:r>
            <a:r>
              <a:rPr lang="ru-RU" b="1" baseline="0" dirty="0" smtClean="0"/>
              <a:t>5</a:t>
            </a:r>
            <a:r>
              <a:rPr lang="en-US" b="1" baseline="0" dirty="0" smtClean="0"/>
              <a:t>)</a:t>
            </a:r>
            <a:r>
              <a:rPr lang="ru-RU" b="1" baseline="0" dirty="0" smtClean="0"/>
              <a:t> и пойти дальше?</a:t>
            </a:r>
            <a:endParaRPr lang="en-US" b="1" baseline="0" dirty="0" smtClean="0"/>
          </a:p>
          <a:p>
            <a:endParaRPr lang="en-US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(Time Limit : 5 sec | Cumulative : 55 sec)</a:t>
            </a:r>
            <a:endParaRPr lang="en-RU" dirty="0" smtClean="0"/>
          </a:p>
          <a:p>
            <a:endParaRPr lang="en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4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Существует множество</a:t>
            </a:r>
            <a:r>
              <a:rPr lang="ru-RU" baseline="0" dirty="0" smtClean="0"/>
              <a:t> приложений, позволяющих создавать 3</a:t>
            </a:r>
            <a:r>
              <a:rPr lang="en-US" baseline="0" dirty="0" smtClean="0"/>
              <a:t>d-</a:t>
            </a:r>
            <a:r>
              <a:rPr lang="ru-RU" baseline="0" dirty="0" smtClean="0"/>
              <a:t>модели ландшафта, однако принцип генерации зачастую можно разделить на 3 типа: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Генерация по фотографиям</a:t>
            </a:r>
            <a:r>
              <a:rPr lang="en-US" baseline="0" dirty="0" smtClean="0"/>
              <a:t>;</a:t>
            </a:r>
            <a:endParaRPr lang="ru-R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Генерация при помощи модификаторов</a:t>
            </a:r>
            <a:r>
              <a:rPr lang="en-US" baseline="0" dirty="0" smtClean="0"/>
              <a:t>;</a:t>
            </a:r>
            <a:endParaRPr lang="ru-R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 smtClean="0"/>
              <a:t>Генерация с точной настройкой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10 sec | Cumulative : 1m, 5 sec)</a:t>
            </a:r>
            <a:endParaRPr lang="en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34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Метод</a:t>
            </a:r>
            <a:r>
              <a:rPr lang="ru-RU" baseline="0" dirty="0" smtClean="0"/>
              <a:t> генерации ландшафта по фотографиям </a:t>
            </a:r>
            <a:r>
              <a:rPr lang="ru-RU" sz="1200" dirty="0" smtClean="0">
                <a:cs typeface="Calibri" panose="020F0502020204030204" pitchFamily="34" charset="0"/>
              </a:rPr>
              <a:t>осуществляется при помощи анализа снимков рельефа</a:t>
            </a:r>
            <a:r>
              <a:rPr lang="ru-R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Основными минусами данной технологии является сильная ограниченность или невозможность ручного изменения.</a:t>
            </a:r>
          </a:p>
          <a:p>
            <a:pPr marL="171450" indent="-171450">
              <a:buFontTx/>
              <a:buChar char="-"/>
            </a:pPr>
            <a:endParaRPr lang="ru-RU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(Time Limit : 10 sec | Cumulative = 1m, 15 sec)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84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Метод</a:t>
            </a:r>
            <a:r>
              <a:rPr lang="ru-RU" baseline="0" dirty="0" smtClean="0"/>
              <a:t> генерации ландшафта при помощи модификаторов позволяет создавать ландшафт с помощью добавления различных свойств и паттернов местности.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(Time Limit : 15 sec | Cumulative = 1m, 30 sec)</a:t>
            </a:r>
            <a:endParaRPr lang="en-RU" dirty="0" smtClean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48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Метод</a:t>
            </a:r>
            <a:r>
              <a:rPr lang="ru-RU" baseline="0" dirty="0" smtClean="0"/>
              <a:t> генерации ландшафта </a:t>
            </a:r>
            <a:r>
              <a:rPr lang="ru-RU" sz="1200" dirty="0" smtClean="0">
                <a:cs typeface="Calibri" panose="020F0502020204030204" pitchFamily="34" charset="0"/>
              </a:rPr>
              <a:t>осуществляется как с помощью добавления модификаторов местности, так и путём ручного взаимодействия с узлами поверхности</a:t>
            </a:r>
            <a:r>
              <a:rPr lang="ru-R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Поскольку</a:t>
            </a:r>
            <a:r>
              <a:rPr lang="ru-RU" baseline="0" dirty="0" smtClean="0"/>
              <a:t> для осуществления задач, поставленных в ходе работы требовалось создание определённой карты местности по схеме, был выбран метод позволяющий осуществлять точечную настройку местности</a:t>
            </a:r>
            <a:r>
              <a:rPr lang="en-US" baseline="0" dirty="0" smtClean="0"/>
              <a:t> </a:t>
            </a:r>
            <a:r>
              <a:rPr lang="ru-RU" baseline="0" dirty="0" smtClean="0"/>
              <a:t>и дальнейшее создание было оформлено в программе </a:t>
            </a:r>
            <a:r>
              <a:rPr lang="en-US" baseline="0" dirty="0" smtClean="0"/>
              <a:t>World Creator 3.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(Time Limit : 25 sec | Cumulative = 1m, 55 sec)</a:t>
            </a:r>
            <a:endParaRPr lang="en-RU" dirty="0" smtClean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769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Изначально для создания</a:t>
            </a:r>
            <a:r>
              <a:rPr lang="ru-RU" baseline="0" dirty="0" smtClean="0"/>
              <a:t> </a:t>
            </a:r>
            <a:r>
              <a:rPr lang="ru-RU" dirty="0" smtClean="0"/>
              <a:t>карты для проекта была составлена приближенная схема расположения значимых объектов и элементов рельефа как показано на рисунке.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После этого</a:t>
            </a:r>
            <a:r>
              <a:rPr lang="ru-RU" baseline="0" dirty="0" smtClean="0"/>
              <a:t> в программе </a:t>
            </a:r>
            <a:r>
              <a:rPr lang="en-US" baseline="0" dirty="0" smtClean="0"/>
              <a:t>World Creator 3 </a:t>
            </a:r>
            <a:r>
              <a:rPr lang="ru-RU" baseline="0" dirty="0" smtClean="0"/>
              <a:t>был сгенерирована базовая форма рельефа при помощи модификаторов.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(Time Limit : </a:t>
            </a:r>
            <a:r>
              <a:rPr lang="ru-RU" baseline="0" dirty="0" smtClean="0"/>
              <a:t>1</a:t>
            </a:r>
            <a:r>
              <a:rPr lang="en-US" baseline="0" dirty="0" smtClean="0"/>
              <a:t>5 sec | Cumulative = </a:t>
            </a:r>
            <a:r>
              <a:rPr lang="ru-RU" baseline="0" dirty="0" smtClean="0"/>
              <a:t>2</a:t>
            </a:r>
            <a:r>
              <a:rPr lang="en-US" baseline="0" dirty="0" smtClean="0"/>
              <a:t>m, </a:t>
            </a:r>
            <a:r>
              <a:rPr lang="ru-RU" baseline="0" dirty="0" smtClean="0"/>
              <a:t>10</a:t>
            </a:r>
            <a:r>
              <a:rPr lang="en-US" baseline="0" dirty="0" smtClean="0"/>
              <a:t> sec)</a:t>
            </a:r>
            <a:endParaRPr lang="en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3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313DF5-C791-3E8A-B73D-95748CB0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45" y="4161454"/>
            <a:ext cx="1768773" cy="208715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AF823E-2FA1-181C-CB01-B98AD9AB7D15}"/>
              </a:ext>
            </a:extLst>
          </p:cNvPr>
          <p:cNvSpPr/>
          <p:nvPr/>
        </p:nvSpPr>
        <p:spPr>
          <a:xfrm>
            <a:off x="502261" y="5540720"/>
            <a:ext cx="5316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Студент: </a:t>
            </a:r>
            <a:r>
              <a:rPr lang="ru-RU" sz="2000" dirty="0" smtClean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Самарин С.Д. РК6-85Б</a:t>
            </a:r>
            <a:endParaRPr lang="ru-RU" sz="2000" dirty="0">
              <a:solidFill>
                <a:schemeClr val="tx1">
                  <a:alpha val="74855"/>
                </a:schemeClr>
              </a:solidFill>
              <a:cs typeface="Calibri" panose="020F0502020204030204" pitchFamily="34" charset="0"/>
            </a:endParaRP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Научный руководитель: Витюков Ф. А.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5E54037-1B9F-E4F4-2A55-AF7F2276971F}"/>
              </a:ext>
            </a:extLst>
          </p:cNvPr>
          <p:cNvSpPr txBox="1">
            <a:spLocks/>
          </p:cNvSpPr>
          <p:nvPr/>
        </p:nvSpPr>
        <p:spPr>
          <a:xfrm>
            <a:off x="502261" y="947489"/>
            <a:ext cx="11186156" cy="281944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+mn-lt"/>
                <a:cs typeface="Calibri" panose="020F0502020204030204" pitchFamily="34" charset="0"/>
              </a:rPr>
              <a:t>Разработка методов создания ландшафта и элементов окружения для Role-Playing Game проектов в </a:t>
            </a:r>
            <a:r>
              <a:rPr lang="ru-RU" sz="5400" b="1" dirty="0" smtClean="0">
                <a:latin typeface="+mn-lt"/>
                <a:cs typeface="Calibri" panose="020F0502020204030204" pitchFamily="34" charset="0"/>
              </a:rPr>
              <a:t>Unreal </a:t>
            </a:r>
            <a:r>
              <a:rPr lang="ru-RU" sz="5400" b="1" dirty="0">
                <a:latin typeface="+mn-lt"/>
                <a:cs typeface="Calibri" panose="020F0502020204030204" pitchFamily="34" charset="0"/>
              </a:rPr>
              <a:t>Engine 5</a:t>
            </a:r>
          </a:p>
        </p:txBody>
      </p:sp>
    </p:spTree>
    <p:extLst>
      <p:ext uri="{BB962C8B-B14F-4D97-AF65-F5344CB8AC3E}">
        <p14:creationId xmlns:p14="http://schemas.microsoft.com/office/powerpoint/2010/main" val="25998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7. Ландшафт после изменений, вид сбоку</a:t>
            </a:r>
            <a:endParaRPr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307232" y="5346656"/>
            <a:ext cx="5763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8</a:t>
            </a:r>
            <a:r>
              <a:rPr lang="ru-RU" dirty="0" smtClean="0"/>
              <a:t>. </a:t>
            </a:r>
            <a:r>
              <a:rPr lang="ru-RU" dirty="0"/>
              <a:t>Ландшафт после изменений, вид </a:t>
            </a:r>
            <a:r>
              <a:rPr lang="ru-RU" dirty="0" smtClean="0"/>
              <a:t>сверху в режиме быстрого рендера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314257"/>
            <a:ext cx="5650074" cy="3000133"/>
          </a:xfrm>
          <a:prstGeom prst="rect">
            <a:avLst/>
          </a:prstGeom>
        </p:spPr>
      </p:pic>
      <p:pic>
        <p:nvPicPr>
          <p:cNvPr id="12" name="Picture 10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232" y="2314257"/>
            <a:ext cx="5763395" cy="30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654111" y="5346656"/>
            <a:ext cx="5194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9. </a:t>
            </a:r>
            <a:r>
              <a:rPr lang="ru-RU" dirty="0"/>
              <a:t>Ландшафт </a:t>
            </a:r>
            <a:r>
              <a:rPr lang="ru-RU" dirty="0" smtClean="0"/>
              <a:t>добавления текстур в качестве материалов</a:t>
            </a:r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Настройка материалов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9" name="Picture 1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111" y="2599011"/>
            <a:ext cx="5194935" cy="2747645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6160163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Градиентный – </a:t>
            </a:r>
            <a:r>
              <a:rPr lang="ru-RU" sz="2000" dirty="0" smtClean="0">
                <a:cs typeface="Calibri" panose="020F0502020204030204" pitchFamily="34" charset="0"/>
              </a:rPr>
              <a:t>строится на основе </a:t>
            </a:r>
            <a:r>
              <a:rPr lang="ru-RU" sz="2000" dirty="0">
                <a:cs typeface="Calibri" panose="020F0502020204030204" pitchFamily="34" charset="0"/>
              </a:rPr>
              <a:t>5 ячеек, каждая из которых может приять градиент цветовой палитры и любую указанную </a:t>
            </a:r>
            <a:r>
              <a:rPr lang="ru-RU" sz="2000" dirty="0" smtClean="0">
                <a:cs typeface="Calibri" panose="020F0502020204030204" pitchFamily="34" charset="0"/>
              </a:rPr>
              <a:t>область</a:t>
            </a:r>
            <a:r>
              <a:rPr lang="en-US" sz="2000" dirty="0" smtClean="0">
                <a:cs typeface="Calibri" panose="020F050202020403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Текстурный –</a:t>
            </a:r>
            <a:r>
              <a:rPr lang="ru-RU" sz="2000" dirty="0" smtClean="0">
                <a:cs typeface="Calibri" panose="020F0502020204030204" pitchFamily="34" charset="0"/>
              </a:rPr>
              <a:t> требует использования карты </a:t>
            </a:r>
            <a:r>
              <a:rPr lang="ru-RU" sz="2000" dirty="0">
                <a:cs typeface="Calibri" panose="020F0502020204030204" pitchFamily="34" charset="0"/>
              </a:rPr>
              <a:t>цветов, </a:t>
            </a:r>
            <a:r>
              <a:rPr lang="ru-RU" sz="2000" dirty="0" smtClean="0">
                <a:cs typeface="Calibri" panose="020F0502020204030204" pitchFamily="34" charset="0"/>
              </a:rPr>
              <a:t>карты </a:t>
            </a:r>
            <a:r>
              <a:rPr lang="ru-RU" sz="2000" dirty="0">
                <a:cs typeface="Calibri" panose="020F0502020204030204" pitchFamily="34" charset="0"/>
              </a:rPr>
              <a:t>нормалей, </a:t>
            </a:r>
            <a:r>
              <a:rPr lang="ru-RU" sz="2000" dirty="0" smtClean="0">
                <a:cs typeface="Calibri" panose="020F0502020204030204" pitchFamily="34" charset="0"/>
              </a:rPr>
              <a:t>карты </a:t>
            </a:r>
            <a:r>
              <a:rPr lang="ru-RU" sz="2000" dirty="0">
                <a:cs typeface="Calibri" panose="020F0502020204030204" pitchFamily="34" charset="0"/>
              </a:rPr>
              <a:t>жёсткости, </a:t>
            </a:r>
            <a:r>
              <a:rPr lang="ru-RU" sz="2000" dirty="0" smtClean="0">
                <a:cs typeface="Calibri" panose="020F0502020204030204" pitchFamily="34" charset="0"/>
              </a:rPr>
              <a:t>карты затенений и карты </a:t>
            </a:r>
            <a:r>
              <a:rPr lang="ru-RU" sz="2000" dirty="0">
                <a:cs typeface="Calibri" panose="020F0502020204030204" pitchFamily="34" charset="0"/>
              </a:rPr>
              <a:t>смещений. 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Основные способы: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6200" y="1365415"/>
            <a:ext cx="616016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4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09217" y="5346656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10. Первичный экспорт ландшафта в </a:t>
            </a:r>
            <a:endParaRPr lang="en-US" dirty="0" smtClean="0"/>
          </a:p>
          <a:p>
            <a:pPr algn="ctr"/>
            <a:r>
              <a:rPr lang="en-US" dirty="0" smtClean="0"/>
              <a:t>Unreal Engine 5</a:t>
            </a:r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Экспорт ландшафта в </a:t>
            </a:r>
            <a:r>
              <a:rPr lang="en-US" sz="4400" b="1" dirty="0" smtClean="0">
                <a:latin typeface="+mn-lt"/>
                <a:cs typeface="Calibri" panose="020F0502020204030204" pitchFamily="34" charset="0"/>
              </a:rPr>
              <a:t>Unreal Engine 5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0" name="Picture 1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193246"/>
            <a:ext cx="5319395" cy="315341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484065" y="5361630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</a:t>
            </a:r>
            <a:r>
              <a:rPr lang="en-US" dirty="0" smtClean="0"/>
              <a:t>1</a:t>
            </a:r>
            <a:r>
              <a:rPr lang="ru-RU" dirty="0" smtClean="0"/>
              <a:t>. Ландшафт после добавления материалов в </a:t>
            </a:r>
            <a:r>
              <a:rPr lang="en-US" dirty="0" smtClean="0"/>
              <a:t>Unreal Engine 5</a:t>
            </a:r>
            <a:endParaRPr lang="en-US" dirty="0"/>
          </a:p>
        </p:txBody>
      </p:sp>
      <p:pic>
        <p:nvPicPr>
          <p:cNvPr id="18" name="Picture 14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065" y="2244723"/>
            <a:ext cx="5319395" cy="31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Методы 3</a:t>
            </a:r>
            <a:r>
              <a:rPr lang="en-US" sz="4400" b="1" dirty="0" smtClean="0">
                <a:latin typeface="+mn-lt"/>
                <a:cs typeface="Calibri" panose="020F0502020204030204" pitchFamily="34" charset="0"/>
              </a:rPr>
              <a:t>d-</a:t>
            </a:r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моделирования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160163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Блоковый метод –</a:t>
            </a:r>
            <a:r>
              <a:rPr lang="ru-RU" sz="2000" dirty="0" smtClean="0">
                <a:cs typeface="Calibri" panose="020F0502020204030204" pitchFamily="34" charset="0"/>
              </a:rPr>
              <a:t> создание на основе модификации базовых примитивов. </a:t>
            </a:r>
            <a:br>
              <a:rPr lang="ru-RU" sz="2000" dirty="0" smtClean="0">
                <a:cs typeface="Calibri" panose="020F0502020204030204" pitchFamily="34" charset="0"/>
              </a:rPr>
            </a:br>
            <a:r>
              <a:rPr lang="ru-RU" sz="2000" dirty="0" smtClean="0">
                <a:cs typeface="Calibri" panose="020F0502020204030204" pitchFamily="34" charset="0"/>
              </a:rPr>
              <a:t>Модификация сетки по вершинам, рёбрам и граням.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Скульптинг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b="1" dirty="0" smtClean="0">
                <a:cs typeface="Calibri" panose="020F0502020204030204" pitchFamily="34" charset="0"/>
              </a:rPr>
              <a:t> </a:t>
            </a:r>
            <a:r>
              <a:rPr lang="ru-RU" sz="2000" dirty="0" smtClean="0">
                <a:cs typeface="Calibri" panose="020F0502020204030204" pitchFamily="34" charset="0"/>
              </a:rPr>
              <a:t>создание при помощи инструментов схожих по эффекту с скульпторскими. </a:t>
            </a:r>
            <a:br>
              <a:rPr lang="ru-RU" sz="2000" dirty="0" smtClean="0">
                <a:cs typeface="Calibri" panose="020F0502020204030204" pitchFamily="34" charset="0"/>
              </a:rPr>
            </a:br>
            <a:r>
              <a:rPr lang="ru-RU" sz="2000" dirty="0" smtClean="0">
                <a:cs typeface="Calibri" panose="020F0502020204030204" pitchFamily="34" charset="0"/>
              </a:rPr>
              <a:t>Модификация сетки объектов по области.</a:t>
            </a:r>
            <a:endParaRPr lang="ru-RU" sz="2000" b="1" i="0" u="none" strike="noStrike" dirty="0">
              <a:effectLst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Блоковый метод моделирования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309217" y="1312644"/>
            <a:ext cx="3525364" cy="192934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09216" y="3258132"/>
            <a:ext cx="3525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12. Первый этап блокового метода, «блокинг»</a:t>
            </a:r>
            <a:endParaRPr lang="en-US" dirty="0"/>
          </a:p>
        </p:txBody>
      </p:sp>
      <p:pic>
        <p:nvPicPr>
          <p:cNvPr id="7" name="Picture 23"/>
          <p:cNvPicPr/>
          <p:nvPr/>
        </p:nvPicPr>
        <p:blipFill>
          <a:blip r:embed="rId4"/>
          <a:stretch>
            <a:fillRect/>
          </a:stretch>
        </p:blipFill>
        <p:spPr>
          <a:xfrm>
            <a:off x="4016077" y="1542703"/>
            <a:ext cx="3043147" cy="1699285"/>
          </a:xfrm>
          <a:prstGeom prst="rect">
            <a:avLst/>
          </a:prstGeom>
        </p:spPr>
      </p:pic>
      <p:pic>
        <p:nvPicPr>
          <p:cNvPr id="10" name="Picture 28"/>
          <p:cNvPicPr/>
          <p:nvPr/>
        </p:nvPicPr>
        <p:blipFill>
          <a:blip r:embed="rId5"/>
          <a:stretch>
            <a:fillRect/>
          </a:stretch>
        </p:blipFill>
        <p:spPr>
          <a:xfrm>
            <a:off x="439264" y="4181462"/>
            <a:ext cx="3037830" cy="1929344"/>
          </a:xfrm>
          <a:prstGeom prst="rect">
            <a:avLst/>
          </a:prstGeom>
        </p:spPr>
      </p:pic>
      <p:pic>
        <p:nvPicPr>
          <p:cNvPr id="13" name="Рисунок 12" descr="Final_Render_Imag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00" y="1312644"/>
            <a:ext cx="4798163" cy="4798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ик 13"/>
          <p:cNvSpPr/>
          <p:nvPr/>
        </p:nvSpPr>
        <p:spPr>
          <a:xfrm>
            <a:off x="3949839" y="3258132"/>
            <a:ext cx="3227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13. Блоковый метод после добавления наполнения</a:t>
            </a:r>
            <a:endParaRPr lang="en-US" dirty="0"/>
          </a:p>
        </p:txBody>
      </p:sp>
      <p:pic>
        <p:nvPicPr>
          <p:cNvPr id="15" name="Picture 30"/>
          <p:cNvPicPr/>
          <p:nvPr/>
        </p:nvPicPr>
        <p:blipFill>
          <a:blip r:embed="rId7"/>
          <a:stretch>
            <a:fillRect/>
          </a:stretch>
        </p:blipFill>
        <p:spPr>
          <a:xfrm>
            <a:off x="4058801" y="4181462"/>
            <a:ext cx="2993637" cy="192934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344325" y="6064639"/>
            <a:ext cx="3227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14. Блоковый метод после добавления детализации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963861" y="6110807"/>
            <a:ext cx="3227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15. Блоковый метод после добавления освещения</a:t>
            </a:r>
            <a:endParaRPr lang="en-US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7247000" y="6155887"/>
            <a:ext cx="4798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16. Финальный вид сцены в </a:t>
            </a:r>
            <a:r>
              <a:rPr lang="en-US" dirty="0" smtClean="0"/>
              <a:t>Blender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Скульптинговый метод моделирования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09216" y="3258132"/>
            <a:ext cx="3525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17. </a:t>
            </a:r>
            <a:r>
              <a:rPr lang="ru-RU" dirty="0"/>
              <a:t>Первый </a:t>
            </a:r>
            <a:r>
              <a:rPr lang="ru-RU" dirty="0" smtClean="0"/>
              <a:t>этап скульптинга, добавление </a:t>
            </a:r>
            <a:r>
              <a:rPr lang="ru-RU" dirty="0"/>
              <a:t>формы примитивам</a:t>
            </a:r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159045" y="3258132"/>
            <a:ext cx="3224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18. </a:t>
            </a:r>
            <a:r>
              <a:rPr lang="ru-RU" dirty="0"/>
              <a:t>Второй этап </a:t>
            </a:r>
            <a:r>
              <a:rPr lang="ru-RU" dirty="0" smtClean="0"/>
              <a:t>скульптинга</a:t>
            </a:r>
            <a:r>
              <a:rPr lang="ru-RU" dirty="0"/>
              <a:t>, </a:t>
            </a:r>
            <a:r>
              <a:rPr lang="ru-RU" dirty="0" smtClean="0"/>
              <a:t>уточнение </a:t>
            </a:r>
            <a:r>
              <a:rPr lang="ru-RU" dirty="0"/>
              <a:t>формы</a:t>
            </a:r>
            <a:endParaRPr lang="en-US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247515" y="6064639"/>
            <a:ext cx="34060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19. </a:t>
            </a:r>
            <a:r>
              <a:rPr lang="ru-RU" dirty="0"/>
              <a:t>Третий </a:t>
            </a:r>
            <a:r>
              <a:rPr lang="ru-RU" dirty="0" smtClean="0"/>
              <a:t>этап скульптинга, добавление </a:t>
            </a:r>
            <a:r>
              <a:rPr lang="ru-RU" dirty="0"/>
              <a:t>материалов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86599" y="5815839"/>
            <a:ext cx="3994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20. Финальный рендер сцены</a:t>
            </a:r>
            <a:endParaRPr lang="en-US" dirty="0"/>
          </a:p>
        </p:txBody>
      </p:sp>
      <p:pic>
        <p:nvPicPr>
          <p:cNvPr id="19" name="Picture 35"/>
          <p:cNvPicPr/>
          <p:nvPr/>
        </p:nvPicPr>
        <p:blipFill>
          <a:blip r:embed="rId3"/>
          <a:stretch>
            <a:fillRect/>
          </a:stretch>
        </p:blipFill>
        <p:spPr>
          <a:xfrm>
            <a:off x="972547" y="1312644"/>
            <a:ext cx="2317154" cy="1945488"/>
          </a:xfrm>
          <a:prstGeom prst="rect">
            <a:avLst/>
          </a:prstGeom>
        </p:spPr>
      </p:pic>
      <p:pic>
        <p:nvPicPr>
          <p:cNvPr id="20" name="Picture 36"/>
          <p:cNvPicPr/>
          <p:nvPr/>
        </p:nvPicPr>
        <p:blipFill>
          <a:blip r:embed="rId4"/>
          <a:stretch>
            <a:fillRect/>
          </a:stretch>
        </p:blipFill>
        <p:spPr>
          <a:xfrm>
            <a:off x="4655574" y="1265704"/>
            <a:ext cx="2231922" cy="1998479"/>
          </a:xfrm>
          <a:prstGeom prst="rect">
            <a:avLst/>
          </a:prstGeom>
        </p:spPr>
      </p:pic>
      <p:pic>
        <p:nvPicPr>
          <p:cNvPr id="21" name="Picture 40"/>
          <p:cNvPicPr/>
          <p:nvPr/>
        </p:nvPicPr>
        <p:blipFill>
          <a:blip r:embed="rId5"/>
          <a:stretch>
            <a:fillRect/>
          </a:stretch>
        </p:blipFill>
        <p:spPr>
          <a:xfrm>
            <a:off x="2625343" y="3948061"/>
            <a:ext cx="2648991" cy="2162745"/>
          </a:xfrm>
          <a:prstGeom prst="rect">
            <a:avLst/>
          </a:prstGeom>
        </p:spPr>
      </p:pic>
      <p:pic>
        <p:nvPicPr>
          <p:cNvPr id="22" name="Рисунок 21" descr="Enot_Final_Render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599" y="1821201"/>
            <a:ext cx="3994638" cy="3994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430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Экспорт моделей в </a:t>
            </a:r>
            <a:r>
              <a:rPr lang="en-US" sz="4400" b="1" dirty="0" smtClean="0">
                <a:latin typeface="+mn-lt"/>
                <a:cs typeface="Calibri" panose="020F0502020204030204" pitchFamily="34" charset="0"/>
              </a:rPr>
              <a:t>Unreal Engine 5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09217" y="5435658"/>
            <a:ext cx="6016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21. Результат экспорта сцены блокового метода в </a:t>
            </a:r>
            <a:r>
              <a:rPr lang="en-US" dirty="0"/>
              <a:t>Unreal Engine 5</a:t>
            </a:r>
          </a:p>
          <a:p>
            <a:pPr algn="ctr"/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784118" y="5435658"/>
            <a:ext cx="488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22. Результат экспорта сцены метода скульптинга в </a:t>
            </a:r>
            <a:r>
              <a:rPr lang="en-US" dirty="0" smtClean="0"/>
              <a:t>Unreal Engine 5</a:t>
            </a:r>
            <a:endParaRPr lang="en-US" dirty="0"/>
          </a:p>
        </p:txBody>
      </p:sp>
      <p:pic>
        <p:nvPicPr>
          <p:cNvPr id="13" name="Picture 41"/>
          <p:cNvPicPr/>
          <p:nvPr/>
        </p:nvPicPr>
        <p:blipFill>
          <a:blip r:embed="rId3"/>
          <a:stretch>
            <a:fillRect/>
          </a:stretch>
        </p:blipFill>
        <p:spPr>
          <a:xfrm>
            <a:off x="309217" y="1843086"/>
            <a:ext cx="6016731" cy="3546152"/>
          </a:xfrm>
          <a:prstGeom prst="rect">
            <a:avLst/>
          </a:prstGeom>
        </p:spPr>
      </p:pic>
      <p:pic>
        <p:nvPicPr>
          <p:cNvPr id="15" name="Picture 42"/>
          <p:cNvPicPr/>
          <p:nvPr/>
        </p:nvPicPr>
        <p:blipFill>
          <a:blip r:embed="rId4"/>
          <a:stretch>
            <a:fillRect/>
          </a:stretch>
        </p:blipFill>
        <p:spPr>
          <a:xfrm>
            <a:off x="6784118" y="1843086"/>
            <a:ext cx="4884420" cy="35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Добавление объектов в сцену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8" y="5435658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23. Ландшафт в </a:t>
            </a:r>
            <a:r>
              <a:rPr lang="en-US" dirty="0" smtClean="0"/>
              <a:t>Unreal Engine 5</a:t>
            </a:r>
            <a:r>
              <a:rPr lang="ru-RU" dirty="0" smtClean="0"/>
              <a:t> после добавления водных объектов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784118" y="5435658"/>
            <a:ext cx="488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24. Сцена после добавления объектов растительности</a:t>
            </a:r>
            <a:endParaRPr lang="en-US" dirty="0"/>
          </a:p>
        </p:txBody>
      </p:sp>
      <p:pic>
        <p:nvPicPr>
          <p:cNvPr id="9" name="Picture 2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87" y="2235258"/>
            <a:ext cx="5469890" cy="3200400"/>
          </a:xfrm>
          <a:prstGeom prst="rect">
            <a:avLst/>
          </a:prstGeom>
        </p:spPr>
      </p:pic>
      <p:pic>
        <p:nvPicPr>
          <p:cNvPr id="10" name="Picture 23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80" y="2226368"/>
            <a:ext cx="5434330" cy="32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Добавление камеры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25</a:t>
            </a:r>
            <a:r>
              <a:rPr lang="ru-RU" dirty="0"/>
              <a:t>. Демонстрация положения </a:t>
            </a:r>
            <a:r>
              <a:rPr lang="ru-RU" dirty="0" smtClean="0"/>
              <a:t>камеры </a:t>
            </a:r>
            <a:r>
              <a:rPr lang="ru-RU" dirty="0"/>
              <a:t>на максимальном удалении</a:t>
            </a:r>
            <a:endParaRPr lang="en-US" dirty="0"/>
          </a:p>
        </p:txBody>
      </p:sp>
      <p:pic>
        <p:nvPicPr>
          <p:cNvPr id="12" name="Picture 2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434" y="1984522"/>
            <a:ext cx="5502275" cy="3253740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2588394"/>
            <a:ext cx="5816277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Фиксированный </a:t>
            </a:r>
            <a:r>
              <a:rPr lang="ru-RU" sz="2000" dirty="0">
                <a:cs typeface="Calibri" panose="020F0502020204030204" pitchFamily="34" charset="0"/>
              </a:rPr>
              <a:t>угол обзора;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Сохранение </a:t>
            </a:r>
            <a:r>
              <a:rPr lang="ru-RU" sz="2000" dirty="0">
                <a:cs typeface="Calibri" panose="020F0502020204030204" pitchFamily="34" charset="0"/>
              </a:rPr>
              <a:t>расстояния до ближайшего объекта при перемещении;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Возможность </a:t>
            </a:r>
            <a:r>
              <a:rPr lang="ru-RU" sz="2000" dirty="0">
                <a:cs typeface="Calibri" panose="020F0502020204030204" pitchFamily="34" charset="0"/>
              </a:rPr>
              <a:t>удаления и приближения камеры в определённых границах;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Возможность </a:t>
            </a:r>
            <a:r>
              <a:rPr lang="ru-RU" sz="2000" dirty="0">
                <a:cs typeface="Calibri" panose="020F0502020204030204" pitchFamily="34" charset="0"/>
              </a:rPr>
              <a:t>вращения вокруг точки </a:t>
            </a:r>
            <a:r>
              <a:rPr lang="ru-RU" sz="2000" dirty="0" smtClean="0">
                <a:cs typeface="Calibri" panose="020F0502020204030204" pitchFamily="34" charset="0"/>
              </a:rPr>
              <a:t>наблюдения</a:t>
            </a:r>
            <a:r>
              <a:rPr lang="ru-RU" sz="2000" dirty="0">
                <a:cs typeface="Calibri" panose="020F050202020403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Возможность </a:t>
            </a:r>
            <a:r>
              <a:rPr lang="ru-RU" sz="2000" dirty="0">
                <a:cs typeface="Calibri" panose="020F0502020204030204" pitchFamily="34" charset="0"/>
              </a:rPr>
              <a:t>перемещения камеры при помощи курсора или нажатия клавиш</a:t>
            </a:r>
            <a:r>
              <a:rPr lang="ru-RU" sz="2000" dirty="0" smtClean="0">
                <a:cs typeface="Calibri" panose="020F0502020204030204" pitchFamily="34" charset="0"/>
              </a:rPr>
              <a:t>.</a:t>
            </a:r>
            <a:endParaRPr lang="ru-RU" sz="2000" dirty="0">
              <a:cs typeface="Calibri" panose="020F050202020403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Необходимые характеристики</a:t>
            </a:r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6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Добавления элементов интерфейса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4667991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26. </a:t>
            </a:r>
            <a:r>
              <a:rPr lang="ru-RU" dirty="0"/>
              <a:t>Панель инвентаря с 85 пустыми ячейками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654111" y="4667991"/>
            <a:ext cx="4820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27. </a:t>
            </a:r>
            <a:r>
              <a:rPr lang="ru-RU" dirty="0"/>
              <a:t>Статусная панель </a:t>
            </a:r>
            <a:r>
              <a:rPr lang="ru-RU" dirty="0" smtClean="0"/>
              <a:t>пользователя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87" y="2379344"/>
            <a:ext cx="5467622" cy="218282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853" y="2378648"/>
            <a:ext cx="3913646" cy="21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2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734790"/>
            <a:ext cx="5634381" cy="530914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Постановка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4216730"/>
            <a:ext cx="11299686" cy="199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0" i="0" u="none" strike="noStrike" dirty="0" smtClean="0">
                <a:effectLst/>
                <a:cs typeface="Calibri" panose="020F0502020204030204" pitchFamily="34" charset="0"/>
              </a:rPr>
              <a:t>Исследовать доступные методы создания ландшафта (</a:t>
            </a:r>
            <a:r>
              <a:rPr lang="en-US" sz="2000" b="0" i="0" u="none" strike="noStrike" dirty="0" smtClean="0">
                <a:effectLst/>
                <a:cs typeface="Calibri" panose="020F0502020204030204" pitchFamily="34" charset="0"/>
              </a:rPr>
              <a:t>World Machine, World Creator</a:t>
            </a:r>
            <a:r>
              <a:rPr lang="ru-RU" sz="2000" b="0" i="0" u="none" strike="noStrike" dirty="0" smtClean="0">
                <a:effectLst/>
                <a:cs typeface="Calibri" panose="020F0502020204030204" pitchFamily="34" charset="0"/>
              </a:rPr>
              <a:t> 3</a:t>
            </a:r>
            <a:r>
              <a:rPr lang="en-US" sz="2000" b="0" i="0" u="none" strike="noStrike" dirty="0" smtClean="0">
                <a:effectLst/>
                <a:cs typeface="Calibri" panose="020F0502020204030204" pitchFamily="34" charset="0"/>
              </a:rPr>
              <a:t>, Gaea)</a:t>
            </a:r>
            <a:r>
              <a:rPr lang="ru-RU" sz="2000" b="0" i="0" u="none" strike="noStrike" dirty="0" smtClean="0">
                <a:effectLst/>
                <a:cs typeface="Calibri" panose="020F0502020204030204" pitchFamily="34" charset="0"/>
              </a:rPr>
              <a:t>;</a:t>
            </a:r>
            <a:endParaRPr lang="en-US" sz="2000" b="0" i="0" u="none" strike="noStrike" dirty="0" smtClean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Создать и адаптировать ландшафт для создание карты в </a:t>
            </a:r>
            <a:r>
              <a:rPr lang="en-US" sz="2000" dirty="0" smtClean="0">
                <a:cs typeface="Calibri" panose="020F0502020204030204" pitchFamily="34" charset="0"/>
              </a:rPr>
              <a:t>Unreal Engine 5;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Изучить методы 3</a:t>
            </a:r>
            <a:r>
              <a:rPr lang="en" sz="2000" dirty="0" smtClean="0">
                <a:cs typeface="Calibri" panose="020F0502020204030204" pitchFamily="34" charset="0"/>
              </a:rPr>
              <a:t>d-</a:t>
            </a:r>
            <a:r>
              <a:rPr lang="ru-RU" sz="2000" dirty="0" smtClean="0">
                <a:cs typeface="Calibri" panose="020F0502020204030204" pitchFamily="34" charset="0"/>
              </a:rPr>
              <a:t>моделирования и способы интеграции </a:t>
            </a:r>
            <a:r>
              <a:rPr lang="en-US" sz="2000" dirty="0" smtClean="0">
                <a:cs typeface="Calibri" panose="020F0502020204030204" pitchFamily="34" charset="0"/>
              </a:rPr>
              <a:t>3d-</a:t>
            </a:r>
            <a:r>
              <a:rPr lang="ru-RU" sz="2000" dirty="0" smtClean="0">
                <a:cs typeface="Calibri" panose="020F0502020204030204" pitchFamily="34" charset="0"/>
              </a:rPr>
              <a:t>объектов в среду </a:t>
            </a:r>
            <a:r>
              <a:rPr lang="en-US" sz="2000" dirty="0" smtClean="0">
                <a:cs typeface="Calibri" panose="020F0502020204030204" pitchFamily="34" charset="0"/>
              </a:rPr>
              <a:t>UE5;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Добавить характерные</a:t>
            </a:r>
            <a:r>
              <a:rPr lang="en-US" sz="2000" dirty="0" smtClean="0">
                <a:cs typeface="Calibri" panose="020F0502020204030204" pitchFamily="34" charset="0"/>
              </a:rPr>
              <a:t> RPG </a:t>
            </a:r>
            <a:r>
              <a:rPr lang="ru-RU" sz="2000" dirty="0" smtClean="0">
                <a:cs typeface="Calibri" panose="020F0502020204030204" pitchFamily="34" charset="0"/>
              </a:rPr>
              <a:t>проектам элементы пользовательского взаимодействия</a:t>
            </a:r>
            <a:r>
              <a:rPr lang="en-US" sz="2000" dirty="0" smtClean="0">
                <a:cs typeface="Calibri" panose="020F0502020204030204" pitchFamily="34" charset="0"/>
              </a:rPr>
              <a:t>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Провести оптимизацию наиболее ресурсоёмких элементов проекта.</a:t>
            </a:r>
            <a:endParaRPr lang="en-US" sz="2000" dirty="0" smtClean="0"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19" y="3562507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Задачи: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9" y="2327879"/>
            <a:ext cx="9649790" cy="949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создания ландшафтов, разработка элементов проектов типа </a:t>
            </a:r>
            <a:r>
              <a:rPr lang="en-US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2000" dirty="0" smtClean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, провести исследование эффективности современных доступных методов оптимизации.</a:t>
            </a:r>
            <a:r>
              <a:rPr lang="ru-RU" sz="2000" dirty="0" smtClean="0">
                <a:effectLst/>
                <a:cs typeface="Calibri" panose="020F0502020204030204" pitchFamily="34" charset="0"/>
              </a:rPr>
              <a:t> </a:t>
            </a:r>
            <a:endParaRPr lang="ru-RU" sz="2000" i="0" u="none" strike="noStrike" dirty="0">
              <a:effectLst/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167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Цель работы:</a:t>
            </a:r>
          </a:p>
        </p:txBody>
      </p:sp>
    </p:spTree>
    <p:extLst>
      <p:ext uri="{BB962C8B-B14F-4D97-AF65-F5344CB8AC3E}">
        <p14:creationId xmlns:p14="http://schemas.microsoft.com/office/powerpoint/2010/main" val="53727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Оптимизация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28. </a:t>
            </a:r>
            <a:r>
              <a:rPr lang="ru-RU" dirty="0"/>
              <a:t>Сетка ландшафта до оптимизации, 59 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29. </a:t>
            </a:r>
            <a:r>
              <a:rPr lang="en-US" dirty="0" err="1"/>
              <a:t>Сетка</a:t>
            </a:r>
            <a:r>
              <a:rPr lang="en-US" dirty="0"/>
              <a:t> </a:t>
            </a:r>
            <a:r>
              <a:rPr lang="en-US" dirty="0" err="1"/>
              <a:t>ландшафта</a:t>
            </a:r>
            <a:r>
              <a:rPr lang="en-US" dirty="0"/>
              <a:t> </a:t>
            </a:r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оптимизации</a:t>
            </a:r>
            <a:r>
              <a:rPr lang="en-US" dirty="0"/>
              <a:t>, </a:t>
            </a:r>
            <a:r>
              <a:rPr lang="en-US" dirty="0" smtClean="0"/>
              <a:t>120 </a:t>
            </a:r>
            <a:r>
              <a:rPr lang="en-US" dirty="0"/>
              <a:t>FPS </a:t>
            </a:r>
          </a:p>
        </p:txBody>
      </p:sp>
      <p:pic>
        <p:nvPicPr>
          <p:cNvPr id="12" name="Picture 1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08" y="2173530"/>
            <a:ext cx="5048250" cy="2961005"/>
          </a:xfrm>
          <a:prstGeom prst="rect">
            <a:avLst/>
          </a:prstGeom>
        </p:spPr>
      </p:pic>
      <p:pic>
        <p:nvPicPr>
          <p:cNvPr id="13" name="Picture 1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201" y="2171292"/>
            <a:ext cx="5006950" cy="29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Оптимизация растительности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30. Вспомогательная сцена до оптимизации, </a:t>
            </a:r>
          </a:p>
          <a:p>
            <a:pPr algn="ctr"/>
            <a:r>
              <a:rPr lang="ru-RU" dirty="0" smtClean="0"/>
              <a:t>15 </a:t>
            </a:r>
            <a:r>
              <a:rPr lang="ru-RU" dirty="0"/>
              <a:t>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31. </a:t>
            </a:r>
            <a:r>
              <a:rPr lang="ru-RU" dirty="0"/>
              <a:t>Вспомогательная сцена </a:t>
            </a:r>
            <a:r>
              <a:rPr lang="ru-RU" dirty="0" smtClean="0"/>
              <a:t>после </a:t>
            </a:r>
            <a:r>
              <a:rPr lang="ru-RU" dirty="0"/>
              <a:t>оптимизации, </a:t>
            </a:r>
          </a:p>
          <a:p>
            <a:pPr algn="ctr"/>
            <a:r>
              <a:rPr lang="ru-RU" dirty="0" smtClean="0"/>
              <a:t>27 </a:t>
            </a:r>
            <a:r>
              <a:rPr lang="ru-RU" dirty="0"/>
              <a:t>FPS 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84" y="2104185"/>
            <a:ext cx="5306695" cy="304292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586" y="2104185"/>
            <a:ext cx="5406123" cy="30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Финальный вид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32. Свободный вид камеры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15802" y="5238262"/>
            <a:ext cx="5958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33. Фиксированный, пользовательский вид камеры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54" y="2389238"/>
            <a:ext cx="5596815" cy="2849023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644" y="2389238"/>
            <a:ext cx="5612285" cy="28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Заключение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3693053"/>
            <a:ext cx="11160539" cy="2047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Исследованы </a:t>
            </a:r>
            <a:r>
              <a:rPr lang="ru-RU" sz="2000" dirty="0">
                <a:cs typeface="Calibri" panose="020F0502020204030204" pitchFamily="34" charset="0"/>
              </a:rPr>
              <a:t>доступные методы создания </a:t>
            </a:r>
            <a:r>
              <a:rPr lang="ru-RU" sz="2000" dirty="0" smtClean="0">
                <a:cs typeface="Calibri" panose="020F0502020204030204" pitchFamily="34" charset="0"/>
              </a:rPr>
              <a:t>ландшафта;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Создан </a:t>
            </a:r>
            <a:r>
              <a:rPr lang="ru-RU" sz="2000" dirty="0">
                <a:cs typeface="Calibri" panose="020F0502020204030204" pitchFamily="34" charset="0"/>
              </a:rPr>
              <a:t>и </a:t>
            </a:r>
            <a:r>
              <a:rPr lang="ru-RU" sz="2000" dirty="0" smtClean="0">
                <a:cs typeface="Calibri" panose="020F0502020204030204" pitchFamily="34" charset="0"/>
              </a:rPr>
              <a:t>добавлен ландшафт по установленной схеме;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Созданы и интегрированы в среду </a:t>
            </a:r>
            <a:r>
              <a:rPr lang="en-US" sz="2000" dirty="0" smtClean="0">
                <a:cs typeface="Calibri" panose="020F0502020204030204" pitchFamily="34" charset="0"/>
              </a:rPr>
              <a:t>UE5 </a:t>
            </a:r>
            <a:r>
              <a:rPr lang="ru-RU" sz="2000" dirty="0" smtClean="0">
                <a:cs typeface="Calibri" panose="020F0502020204030204" pitchFamily="34" charset="0"/>
              </a:rPr>
              <a:t>необходимые 3</a:t>
            </a:r>
            <a:r>
              <a:rPr lang="en-US" sz="2000" dirty="0" smtClean="0">
                <a:cs typeface="Calibri" panose="020F0502020204030204" pitchFamily="34" charset="0"/>
              </a:rPr>
              <a:t>d-</a:t>
            </a:r>
            <a:r>
              <a:rPr lang="ru-RU" sz="2000" dirty="0" smtClean="0">
                <a:cs typeface="Calibri" panose="020F0502020204030204" pitchFamily="34" charset="0"/>
              </a:rPr>
              <a:t>модели;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Добавлены объекты и элементы интерфейса </a:t>
            </a:r>
            <a:r>
              <a:rPr lang="ru-RU" sz="2000" dirty="0">
                <a:cs typeface="Calibri" panose="020F0502020204030204" pitchFamily="34" charset="0"/>
              </a:rPr>
              <a:t>характерные RPG </a:t>
            </a:r>
            <a:r>
              <a:rPr lang="ru-RU" sz="2000" dirty="0" smtClean="0">
                <a:cs typeface="Calibri" panose="020F0502020204030204" pitchFamily="34" charset="0"/>
              </a:rPr>
              <a:t>проектам;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Проведена оптимизация растительности и сетки ландшафта.</a:t>
            </a:r>
            <a:endParaRPr lang="ru-RU" sz="2000" dirty="0">
              <a:cs typeface="Calibri" panose="020F050202020403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18" y="3163543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Выполнены задачи: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7" y="2157441"/>
            <a:ext cx="11160539" cy="100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Исследовать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и применены методы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создания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ландшафта, разработаны объекты и элементы пользовательского интерфейса для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проектов типа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Role-Playing </a:t>
            </a:r>
            <a:r>
              <a:rPr lang="en-US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Game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, проведена и проанализирована оптимизация элементов проекта.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endParaRPr lang="ru-RU" sz="2000" dirty="0"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158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Достигнута цель:</a:t>
            </a:r>
          </a:p>
        </p:txBody>
      </p:sp>
    </p:spTree>
    <p:extLst>
      <p:ext uri="{BB962C8B-B14F-4D97-AF65-F5344CB8AC3E}">
        <p14:creationId xmlns:p14="http://schemas.microsoft.com/office/powerpoint/2010/main" val="18231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2190919"/>
            <a:ext cx="7910443" cy="4244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-модели </a:t>
            </a:r>
            <a:r>
              <a:rPr lang="ru-RU" sz="2000" dirty="0">
                <a:cs typeface="Calibri" panose="020F0502020204030204" pitchFamily="34" charset="0"/>
              </a:rPr>
              <a:t>ландшафтов </a:t>
            </a:r>
            <a:r>
              <a:rPr lang="ru-RU" sz="2000" dirty="0" smtClean="0">
                <a:cs typeface="Calibri" panose="020F0502020204030204" pitchFamily="34" charset="0"/>
              </a:rPr>
              <a:t>применяются </a:t>
            </a:r>
            <a:r>
              <a:rPr lang="ru-RU" sz="2000" dirty="0">
                <a:cs typeface="Calibri" panose="020F0502020204030204" pitchFamily="34" charset="0"/>
              </a:rPr>
              <a:t>в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</a:t>
            </a:r>
            <a:r>
              <a:rPr lang="ru-RU" sz="2000" dirty="0" smtClean="0">
                <a:cs typeface="Calibri" panose="020F0502020204030204" pitchFamily="34" charset="0"/>
              </a:rPr>
              <a:t>2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и </a:t>
            </a:r>
            <a:r>
              <a:rPr lang="ru-RU" sz="2000" dirty="0" smtClean="0">
                <a:cs typeface="Calibri" panose="020F0502020204030204" pitchFamily="34" charset="0"/>
              </a:rPr>
              <a:t>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сцен;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-моделирование </a:t>
            </a:r>
            <a:r>
              <a:rPr lang="ru-RU" sz="2000" dirty="0">
                <a:cs typeface="Calibri" panose="020F0502020204030204" pitchFamily="34" charset="0"/>
              </a:rPr>
              <a:t>применяется для всевозможных задач визуализации, симуляции и проектирования;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Unreal </a:t>
            </a:r>
            <a:r>
              <a:rPr lang="ru-RU" sz="2000" dirty="0">
                <a:cs typeface="Calibri" panose="020F0502020204030204" pitchFamily="34" charset="0"/>
              </a:rPr>
              <a:t>Engine 5 </a:t>
            </a:r>
            <a:r>
              <a:rPr lang="ru-RU" sz="2000" dirty="0" smtClean="0">
                <a:cs typeface="Calibri" panose="020F0502020204030204" pitchFamily="34" charset="0"/>
              </a:rPr>
              <a:t>является </a:t>
            </a:r>
            <a:r>
              <a:rPr lang="ru-RU" sz="2000" dirty="0">
                <a:cs typeface="Calibri" panose="020F0502020204030204" pitchFamily="34" charset="0"/>
              </a:rPr>
              <a:t>лучшим </a:t>
            </a:r>
            <a:r>
              <a:rPr lang="ru-RU" sz="2000" dirty="0" smtClean="0">
                <a:cs typeface="Calibri" panose="020F0502020204030204" pitchFamily="34" charset="0"/>
              </a:rPr>
              <a:t>аналогом </a:t>
            </a:r>
            <a:r>
              <a:rPr lang="ru-RU" sz="2000" dirty="0">
                <a:cs typeface="Calibri" panose="020F0502020204030204" pitchFamily="34" charset="0"/>
              </a:rPr>
              <a:t>в свободном </a:t>
            </a:r>
            <a:r>
              <a:rPr lang="ru-RU" sz="2000" dirty="0" smtClean="0">
                <a:cs typeface="Calibri" panose="020F0502020204030204" pitchFamily="34" charset="0"/>
              </a:rPr>
              <a:t>доступе;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Методы повышения производительности в условиях роста ресурсозатратности</a:t>
            </a:r>
            <a:r>
              <a:rPr lang="ru-RU" sz="2000" dirty="0" smtClean="0">
                <a:cs typeface="Calibri" panose="020F0502020204030204" pitchFamily="34" charset="0"/>
              </a:rPr>
              <a:t> 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-объектов.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D253C50-3043-FC2F-75FD-C527C7D9669D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Актуальность </a:t>
            </a:r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работы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7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1657430"/>
            <a:ext cx="10822608" cy="4434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Игровой </a:t>
            </a:r>
            <a:r>
              <a:rPr lang="ru-RU" sz="2000" b="1" dirty="0">
                <a:cs typeface="Calibri" panose="020F0502020204030204" pitchFamily="34" charset="0"/>
              </a:rPr>
              <a:t>движок </a:t>
            </a:r>
            <a:r>
              <a:rPr lang="ru-RU" sz="2000" b="1" dirty="0" smtClean="0">
                <a:cs typeface="Calibri" panose="020F0502020204030204" pitchFamily="34" charset="0"/>
              </a:rPr>
              <a:t>(Game Engine)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это программная платформа, предназначенная для создания и разработки </a:t>
            </a:r>
            <a:r>
              <a:rPr lang="ru-RU" sz="2000" dirty="0" smtClean="0">
                <a:cs typeface="Calibri" panose="020F0502020204030204" pitchFamily="34" charset="0"/>
              </a:rPr>
              <a:t>приложений. Он предоставляет </a:t>
            </a:r>
            <a:r>
              <a:rPr lang="ru-RU" sz="2000" dirty="0">
                <a:cs typeface="Calibri" panose="020F0502020204030204" pitchFamily="34" charset="0"/>
              </a:rPr>
              <a:t>разработчикам набор инструментов и </a:t>
            </a:r>
            <a:r>
              <a:rPr lang="ru-RU" sz="2000" dirty="0" smtClean="0">
                <a:cs typeface="Calibri" panose="020F0502020204030204" pitchFamily="34" charset="0"/>
              </a:rPr>
              <a:t>функций для создания графического сопровождения, симуляции физики, логики </a:t>
            </a:r>
            <a:r>
              <a:rPr lang="ru-RU" sz="2000" dirty="0">
                <a:cs typeface="Calibri" panose="020F0502020204030204" pitchFamily="34" charset="0"/>
              </a:rPr>
              <a:t>и других </a:t>
            </a:r>
            <a:r>
              <a:rPr lang="ru-RU" sz="2000" dirty="0" smtClean="0">
                <a:cs typeface="Calibri" panose="020F0502020204030204" pitchFamily="34" charset="0"/>
              </a:rPr>
              <a:t>компонентов;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Сетка (</a:t>
            </a:r>
            <a:r>
              <a:rPr lang="en-US" sz="2000" b="1" dirty="0" smtClean="0">
                <a:cs typeface="Calibri" panose="020F0502020204030204" pitchFamily="34" charset="0"/>
              </a:rPr>
              <a:t>Mesh) </a:t>
            </a:r>
            <a:r>
              <a:rPr lang="ru-RU" sz="2000" b="1" dirty="0" smtClean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структура каркаса 3</a:t>
            </a:r>
            <a:r>
              <a:rPr lang="en-US" sz="2000" dirty="0" smtClean="0">
                <a:cs typeface="Calibri" panose="020F0502020204030204" pitchFamily="34" charset="0"/>
              </a:rPr>
              <a:t>d-</a:t>
            </a:r>
            <a:r>
              <a:rPr lang="ru-RU" sz="2000" dirty="0" smtClean="0">
                <a:cs typeface="Calibri" panose="020F0502020204030204" pitchFamily="34" charset="0"/>
              </a:rPr>
              <a:t>объекта, состоящая из вершин, ребер и граней;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Материал (</a:t>
            </a:r>
            <a:r>
              <a:rPr lang="en-US" sz="2000" b="1" dirty="0" smtClean="0">
                <a:cs typeface="Calibri" panose="020F0502020204030204" pitchFamily="34" charset="0"/>
              </a:rPr>
              <a:t>Material)</a:t>
            </a:r>
            <a:r>
              <a:rPr lang="ru-RU" sz="2000" b="1" dirty="0" smtClean="0">
                <a:cs typeface="Calibri" panose="020F0502020204030204" pitchFamily="34" charset="0"/>
              </a:rPr>
              <a:t>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>
                <a:cs typeface="Calibri" panose="020F0502020204030204" pitchFamily="34" charset="0"/>
              </a:rPr>
              <a:t> совокупность параметров, определяющих </a:t>
            </a:r>
            <a:r>
              <a:rPr lang="ru-RU" sz="2000" dirty="0" smtClean="0">
                <a:cs typeface="Calibri" panose="020F0502020204030204" pitchFamily="34" charset="0"/>
              </a:rPr>
              <a:t>визуальные качества объекта в зависимости от падающего на его поверхность света;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Текстура (</a:t>
            </a:r>
            <a:r>
              <a:rPr lang="en-US" sz="2000" b="1" dirty="0" smtClean="0">
                <a:cs typeface="Calibri" panose="020F0502020204030204" pitchFamily="34" charset="0"/>
              </a:rPr>
              <a:t>Texture)</a:t>
            </a:r>
            <a:r>
              <a:rPr lang="ru-RU" sz="2000" dirty="0" smtClean="0">
                <a:cs typeface="Calibri" panose="020F0502020204030204" pitchFamily="34" charset="0"/>
              </a:rPr>
              <a:t> </a:t>
            </a:r>
            <a:r>
              <a:rPr lang="ru-RU" sz="2000" b="1" dirty="0" smtClean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изображение, накладываемое на поверхность 3d-модели.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000" b="1" dirty="0">
                <a:cs typeface="Calibri" panose="020F0502020204030204" pitchFamily="34" charset="0"/>
              </a:rPr>
              <a:t>FPS (Frames Per Second)</a:t>
            </a:r>
            <a:r>
              <a:rPr lang="ru-RU" sz="2000" b="1" dirty="0">
                <a:cs typeface="Calibri" panose="020F0502020204030204" pitchFamily="34" charset="0"/>
              </a:rPr>
              <a:t> –</a:t>
            </a:r>
            <a:r>
              <a:rPr lang="en" sz="2000" dirty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число обновлений в секунду для выводимого на экран содержимого;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cs typeface="Calibri" panose="020F0502020204030204" pitchFamily="34" charset="0"/>
              </a:rPr>
              <a:t>LOD </a:t>
            </a:r>
            <a:r>
              <a:rPr lang="ru-RU" sz="2000" b="1" dirty="0">
                <a:cs typeface="Calibri" panose="020F0502020204030204" pitchFamily="34" charset="0"/>
              </a:rPr>
              <a:t>(Level of </a:t>
            </a:r>
            <a:r>
              <a:rPr lang="ru-RU" sz="2000" b="1" dirty="0" smtClean="0">
                <a:cs typeface="Calibri" panose="020F0502020204030204" pitchFamily="34" charset="0"/>
              </a:rPr>
              <a:t>Detail)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 smtClean="0">
                <a:cs typeface="Calibri" panose="020F0502020204030204" pitchFamily="34" charset="0"/>
              </a:rPr>
              <a:t> уровень детализации сетки исходного 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-объекта. Позволяет изменять детализацию объекта в процессе работы программы. В основном используется для уменьшения нагрузки от удалённых от наблюдателя объектов.</a:t>
            </a:r>
            <a:endParaRPr lang="ru-RU" sz="28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EE68591-BA52-F306-6896-889B03BB457F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Основные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72902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10912061" cy="2574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По фотографиям</a:t>
            </a:r>
            <a:r>
              <a:rPr lang="en-US" sz="2000" dirty="0" smtClean="0">
                <a:cs typeface="Calibri" panose="020F0502020204030204" pitchFamily="34" charset="0"/>
              </a:rPr>
              <a:t> (</a:t>
            </a:r>
            <a:r>
              <a:rPr lang="en-US" sz="2000" dirty="0" err="1" smtClean="0">
                <a:cs typeface="Calibri" panose="020F0502020204030204" pitchFamily="34" charset="0"/>
              </a:rPr>
              <a:t>RealityCapture</a:t>
            </a:r>
            <a:r>
              <a:rPr lang="en-US" sz="2000" dirty="0" smtClean="0"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cs typeface="Calibri" panose="020F0502020204030204" pitchFamily="34" charset="0"/>
              </a:rPr>
              <a:t>Agisoft</a:t>
            </a:r>
            <a:r>
              <a:rPr lang="en-US" sz="2000" dirty="0" smtClean="0"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cs typeface="Calibri" panose="020F0502020204030204" pitchFamily="34" charset="0"/>
              </a:rPr>
              <a:t>Metashape</a:t>
            </a:r>
            <a:r>
              <a:rPr lang="en-US" sz="2000" dirty="0" smtClean="0">
                <a:cs typeface="Calibri" panose="020F0502020204030204" pitchFamily="34" charset="0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При помощи </a:t>
            </a:r>
            <a:r>
              <a:rPr lang="ru-RU" sz="2000" dirty="0" smtClean="0">
                <a:cs typeface="Calibri" panose="020F0502020204030204" pitchFamily="34" charset="0"/>
              </a:rPr>
              <a:t>модификаторов</a:t>
            </a:r>
            <a:r>
              <a:rPr lang="en-US" sz="2000" dirty="0" smtClean="0">
                <a:cs typeface="Calibri" panose="020F0502020204030204" pitchFamily="34" charset="0"/>
              </a:rPr>
              <a:t> (World Machine, Gaea);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С точной настройкой</a:t>
            </a:r>
            <a:r>
              <a:rPr lang="en-US" sz="2000" dirty="0" smtClean="0">
                <a:cs typeface="Calibri" panose="020F0502020204030204" pitchFamily="34" charset="0"/>
              </a:rPr>
              <a:t> (World Creator 3).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Методы создания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Основные типы создания ландшафта:</a:t>
            </a:r>
          </a:p>
        </p:txBody>
      </p:sp>
    </p:spTree>
    <p:extLst>
      <p:ext uri="{BB962C8B-B14F-4D97-AF65-F5344CB8AC3E}">
        <p14:creationId xmlns:p14="http://schemas.microsoft.com/office/powerpoint/2010/main" val="58597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5"/>
            <a:ext cx="7037314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cs typeface="Calibri" panose="020F0502020204030204" pitchFamily="34" charset="0"/>
              </a:rPr>
              <a:t>Создание ландшафта осуществляется при помощи анализа снимков рельефа и топологии.</a:t>
            </a:r>
          </a:p>
          <a:p>
            <a:pPr algn="l"/>
            <a:r>
              <a:rPr lang="ru-RU" sz="2000" dirty="0" smtClean="0">
                <a:cs typeface="Calibri" panose="020F0502020204030204" pitchFamily="34" charset="0"/>
              </a:rPr>
              <a:t>Позволяет получить точную модель поверхности существующей местности.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ландшафта по фотографиям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Основной принцип: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69" y="4059598"/>
            <a:ext cx="3570611" cy="2441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169" y="1348796"/>
            <a:ext cx="3570611" cy="2349929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911085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Недостатки: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445858"/>
            <a:ext cx="7037310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ограниченность или невозможность ручного изменения полученного результата</a:t>
            </a:r>
            <a:r>
              <a:rPr lang="en-US" sz="2000" dirty="0" smtClean="0">
                <a:cs typeface="Calibri" panose="020F0502020204030204" pitchFamily="34" charset="0"/>
              </a:rPr>
              <a:t>;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необходимость </a:t>
            </a:r>
            <a:r>
              <a:rPr lang="ru-RU" sz="2000" dirty="0" smtClean="0"/>
              <a:t>большого </a:t>
            </a:r>
            <a:r>
              <a:rPr lang="ru-RU" sz="2000" dirty="0"/>
              <a:t>числа качественных снимков </a:t>
            </a:r>
            <a:r>
              <a:rPr lang="ru-RU" sz="2000" dirty="0" smtClean="0"/>
              <a:t>местности.</a:t>
            </a:r>
            <a:endParaRPr lang="ru-RU" sz="2000" dirty="0" smtClean="0">
              <a:cs typeface="Calibri" panose="020F0502020204030204" pitchFamily="34" charset="0"/>
            </a:endParaRP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228280" y="3698725"/>
            <a:ext cx="458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1. </a:t>
            </a:r>
            <a:r>
              <a:rPr lang="ru-RU" dirty="0" smtClean="0"/>
              <a:t>Карта местности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err="1" smtClean="0"/>
              <a:t>Agisoft</a:t>
            </a:r>
            <a:r>
              <a:rPr lang="en-US" dirty="0" smtClean="0"/>
              <a:t> </a:t>
            </a:r>
            <a:r>
              <a:rPr lang="en-US" dirty="0" err="1" smtClean="0"/>
              <a:t>Metashape</a:t>
            </a:r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926580" y="6501078"/>
            <a:ext cx="5177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2. Карта уровня местности</a:t>
            </a:r>
            <a:r>
              <a:rPr lang="en-US" dirty="0" smtClean="0"/>
              <a:t> </a:t>
            </a:r>
            <a:r>
              <a:rPr lang="ru-RU" dirty="0"/>
              <a:t>в </a:t>
            </a:r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5954423" cy="1588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cs typeface="Calibri" panose="020F0502020204030204" pitchFamily="34" charset="0"/>
              </a:rPr>
              <a:t>Создание ландшафта осуществляется путём </a:t>
            </a:r>
            <a:r>
              <a:rPr lang="ru-RU" sz="2000" dirty="0" smtClean="0"/>
              <a:t>добавления </a:t>
            </a:r>
            <a:r>
              <a:rPr lang="ru-RU" sz="2000" dirty="0"/>
              <a:t>различных свойств и паттернов местности</a:t>
            </a:r>
            <a:r>
              <a:rPr lang="ru-RU" sz="2000" dirty="0" smtClean="0"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ru-RU" sz="2000" dirty="0" smtClean="0">
                <a:cs typeface="Calibri" panose="020F0502020204030204" pitchFamily="34" charset="0"/>
              </a:rPr>
              <a:t>Позволяет получить 3</a:t>
            </a:r>
            <a:r>
              <a:rPr lang="en-US" sz="2000" dirty="0" smtClean="0">
                <a:cs typeface="Calibri" panose="020F0502020204030204" pitchFamily="34" charset="0"/>
              </a:rPr>
              <a:t>d</a:t>
            </a:r>
            <a:r>
              <a:rPr lang="ru-RU" sz="2000" dirty="0" smtClean="0">
                <a:cs typeface="Calibri" panose="020F0502020204030204" pitchFamily="34" charset="0"/>
              </a:rPr>
              <a:t>-поверхность местности с определёнными свойствами рельефа.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ландшафтов модификаторами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Основной принцип: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4176542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Недостатки: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707456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невозможность точечной настройки отдельных сегментов </a:t>
            </a:r>
            <a:r>
              <a:rPr lang="ru-RU" sz="2000" dirty="0" smtClean="0"/>
              <a:t>рельефа.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63638" y="3666091"/>
            <a:ext cx="5736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3. Схема модификаторов в </a:t>
            </a:r>
            <a:r>
              <a:rPr lang="en-US" dirty="0" smtClean="0"/>
              <a:t>Gaea</a:t>
            </a:r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263637" y="6501078"/>
            <a:ext cx="573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4. Результирующий ландшафт в </a:t>
            </a:r>
            <a:r>
              <a:rPr lang="en-US" dirty="0" smtClean="0"/>
              <a:t>Gaea</a:t>
            </a:r>
            <a:endParaRPr lang="en-US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0" y="1705974"/>
            <a:ext cx="5736374" cy="191869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32" y="3998011"/>
            <a:ext cx="4604385" cy="24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910910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cs typeface="Calibri" panose="020F0502020204030204" pitchFamily="34" charset="0"/>
              </a:rPr>
              <a:t>Создание ландшафта осуществляется как с помощью добавления модификаторов местности, так и путём ручного взаимодействия с узлами поверхности.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</a:t>
            </a:r>
            <a:r>
              <a:rPr lang="ru-RU" sz="2000" dirty="0" smtClean="0">
                <a:cs typeface="Calibri" panose="020F0502020204030204" pitchFamily="34" charset="0"/>
              </a:rPr>
              <a:t>получить точную модель ландшафта.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ландшафтов с точной настройкой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Основной принцип: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701331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Недостатки: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4232245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/>
              <a:t>более серьёзные ресурсозатраты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>
                <a:latin typeface="+mn-lt"/>
                <a:cs typeface="Calibri" panose="020F0502020204030204" pitchFamily="34" charset="0"/>
              </a:rPr>
              <a:t>Создание ландшафта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77" y="1645920"/>
            <a:ext cx="5676900" cy="356616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5. Схема ландшафта карты для </a:t>
            </a:r>
            <a:r>
              <a:rPr lang="en-US" dirty="0" smtClean="0"/>
              <a:t>3d</a:t>
            </a:r>
            <a:r>
              <a:rPr lang="ru-RU" dirty="0" smtClean="0"/>
              <a:t>-сцены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81" y="1645920"/>
            <a:ext cx="4956357" cy="356616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6712181" y="5314390"/>
            <a:ext cx="4956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ru-RU" dirty="0" smtClean="0"/>
              <a:t>6. Первоначальная форма рельефа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8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23909</TotalTime>
  <Words>2661</Words>
  <Application>Microsoft Office PowerPoint</Application>
  <PresentationFormat>Широкоэкранный</PresentationFormat>
  <Paragraphs>265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Calibri</vt:lpstr>
      <vt:lpstr>Arial</vt:lpstr>
      <vt:lpstr>Calibri Light</vt:lpstr>
      <vt:lpstr>Roboto Medium</vt:lpstr>
      <vt:lpstr>Тема Office</vt:lpstr>
      <vt:lpstr>Презентация PowerPoint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lisle</cp:lastModifiedBy>
  <cp:revision>116</cp:revision>
  <dcterms:created xsi:type="dcterms:W3CDTF">2022-04-18T20:35:07Z</dcterms:created>
  <dcterms:modified xsi:type="dcterms:W3CDTF">2025-06-22T01:17:06Z</dcterms:modified>
  <cp:category/>
</cp:coreProperties>
</file>